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30"/>
  </p:normalViewPr>
  <p:slideViewPr>
    <p:cSldViewPr snapToGrid="0" snapToObjects="1">
      <p:cViewPr varScale="1">
        <p:scale>
          <a:sx n="85" d="100"/>
          <a:sy n="85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077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85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53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6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42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5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6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1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15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C834-6119-BE4A-A656-DF2D66A96622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DAF9E-7538-A244-B504-A47DF9F9B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99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HOW ARE WE DOING?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b-NO" dirty="0" smtClean="0"/>
          </a:p>
          <a:p>
            <a:r>
              <a:rPr lang="nb-NO" dirty="0" err="1" smtClean="0"/>
              <a:t>Opening</a:t>
            </a:r>
            <a:r>
              <a:rPr lang="nb-NO" dirty="0" smtClean="0"/>
              <a:t> talk at </a:t>
            </a:r>
            <a:r>
              <a:rPr lang="nb-NO" dirty="0" err="1" smtClean="0"/>
              <a:t>SCANPUB’s</a:t>
            </a:r>
            <a:r>
              <a:rPr lang="nb-NO" dirty="0" smtClean="0"/>
              <a:t> 2nd Winter Symposium </a:t>
            </a:r>
          </a:p>
          <a:p>
            <a:r>
              <a:rPr lang="nb-NO" dirty="0" smtClean="0"/>
              <a:t>Helsinki Collegium for </a:t>
            </a:r>
            <a:r>
              <a:rPr lang="nb-NO" dirty="0" err="1" smtClean="0"/>
              <a:t>Avanced</a:t>
            </a:r>
            <a:r>
              <a:rPr lang="nb-NO" dirty="0" smtClean="0"/>
              <a:t> Studies </a:t>
            </a:r>
          </a:p>
          <a:p>
            <a:r>
              <a:rPr lang="nb-NO" dirty="0" smtClean="0"/>
              <a:t>25 </a:t>
            </a:r>
            <a:r>
              <a:rPr lang="nb-NO" dirty="0" err="1" smtClean="0"/>
              <a:t>January</a:t>
            </a:r>
            <a:r>
              <a:rPr lang="nb-NO" dirty="0" smtClean="0"/>
              <a:t> 2018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03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WP 1: </a:t>
            </a:r>
            <a:r>
              <a:rPr lang="nb-NO" dirty="0" err="1" smtClean="0"/>
              <a:t>Quantitative</a:t>
            </a:r>
            <a:r>
              <a:rPr lang="nb-NO" dirty="0" smtClean="0"/>
              <a:t> &amp; </a:t>
            </a:r>
            <a:r>
              <a:rPr lang="nb-NO" dirty="0" err="1" smtClean="0"/>
              <a:t>qualitative</a:t>
            </a:r>
            <a:r>
              <a:rPr lang="nb-NO" dirty="0" smtClean="0"/>
              <a:t> </a:t>
            </a:r>
            <a:r>
              <a:rPr lang="nb-NO" dirty="0" err="1" smtClean="0"/>
              <a:t>content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8800"/>
            <a:ext cx="10674246" cy="5029200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(a)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practically</a:t>
            </a:r>
            <a:r>
              <a:rPr lang="nb-NO" dirty="0" smtClean="0"/>
              <a:t> done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collection</a:t>
            </a:r>
            <a:r>
              <a:rPr lang="nb-NO" dirty="0" smtClean="0"/>
              <a:t>-</a:t>
            </a:r>
            <a:r>
              <a:rPr lang="nb-NO" dirty="0" err="1" smtClean="0"/>
              <a:t>of</a:t>
            </a:r>
            <a:r>
              <a:rPr lang="nb-NO" dirty="0" smtClean="0"/>
              <a:t>-data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quantitative</a:t>
            </a:r>
            <a:r>
              <a:rPr lang="nb-NO" dirty="0" smtClean="0"/>
              <a:t>  </a:t>
            </a:r>
            <a:r>
              <a:rPr lang="nb-NO" dirty="0" err="1" smtClean="0"/>
              <a:t>content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key</a:t>
            </a:r>
            <a:r>
              <a:rPr lang="nb-NO" dirty="0" smtClean="0"/>
              <a:t> </a:t>
            </a:r>
            <a:r>
              <a:rPr lang="nb-NO" dirty="0" err="1" smtClean="0"/>
              <a:t>newspapers</a:t>
            </a:r>
            <a:r>
              <a:rPr lang="nb-NO" dirty="0" smtClean="0"/>
              <a:t>. It </a:t>
            </a:r>
            <a:r>
              <a:rPr lang="nb-NO" dirty="0" err="1" smtClean="0"/>
              <a:t>was</a:t>
            </a:r>
            <a:r>
              <a:rPr lang="nb-NO" dirty="0" smtClean="0"/>
              <a:t> A LOT more </a:t>
            </a:r>
            <a:r>
              <a:rPr lang="nb-NO" dirty="0" err="1" smtClean="0"/>
              <a:t>expensive</a:t>
            </a:r>
            <a:r>
              <a:rPr lang="nb-NO" dirty="0" smtClean="0"/>
              <a:t> and </a:t>
            </a:r>
            <a:r>
              <a:rPr lang="nb-NO" dirty="0" err="1" smtClean="0"/>
              <a:t>difficult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anticipated</a:t>
            </a:r>
            <a:r>
              <a:rPr lang="nb-NO" dirty="0" smtClean="0"/>
              <a:t>. </a:t>
            </a:r>
            <a:r>
              <a:rPr lang="nb-NO" b="1" dirty="0" smtClean="0"/>
              <a:t>A first </a:t>
            </a:r>
            <a:r>
              <a:rPr lang="nb-NO" b="1" dirty="0" err="1" smtClean="0"/>
              <a:t>paper</a:t>
            </a:r>
            <a:r>
              <a:rPr lang="nb-NO" b="1" dirty="0" smtClean="0"/>
              <a:t> has </a:t>
            </a:r>
            <a:r>
              <a:rPr lang="nb-NO" b="1" dirty="0" err="1" smtClean="0"/>
              <a:t>been</a:t>
            </a:r>
            <a:r>
              <a:rPr lang="nb-NO" b="1" dirty="0" smtClean="0"/>
              <a:t> </a:t>
            </a:r>
            <a:r>
              <a:rPr lang="nb-NO" b="1" dirty="0" err="1" smtClean="0"/>
              <a:t>presented</a:t>
            </a:r>
            <a:r>
              <a:rPr lang="nb-NO" b="1" dirty="0" smtClean="0"/>
              <a:t> at ECREA </a:t>
            </a:r>
            <a:r>
              <a:rPr lang="nb-NO" b="1" dirty="0" err="1" smtClean="0"/>
              <a:t>event</a:t>
            </a:r>
            <a:r>
              <a:rPr lang="nb-NO" b="1" dirty="0" smtClean="0"/>
              <a:t> in Zürich.</a:t>
            </a:r>
          </a:p>
          <a:p>
            <a:r>
              <a:rPr lang="nb-NO" dirty="0" smtClean="0"/>
              <a:t>(b)</a:t>
            </a:r>
            <a:r>
              <a:rPr lang="nb-NO" dirty="0" err="1" smtClean="0"/>
              <a:t>We</a:t>
            </a:r>
            <a:r>
              <a:rPr lang="nb-NO" dirty="0" smtClean="0"/>
              <a:t> have </a:t>
            </a:r>
            <a:r>
              <a:rPr lang="nb-NO" dirty="0" err="1" smtClean="0"/>
              <a:t>completed</a:t>
            </a:r>
            <a:r>
              <a:rPr lang="nb-NO" dirty="0" smtClean="0"/>
              <a:t> a </a:t>
            </a:r>
            <a:r>
              <a:rPr lang="nb-NO" dirty="0" err="1" smtClean="0"/>
              <a:t>comparative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quantitative</a:t>
            </a:r>
            <a:r>
              <a:rPr lang="nb-NO" dirty="0" smtClean="0"/>
              <a:t> </a:t>
            </a:r>
            <a:r>
              <a:rPr lang="nb-NO" dirty="0" err="1" smtClean="0"/>
              <a:t>methodology</a:t>
            </a:r>
            <a:r>
              <a:rPr lang="nb-NO" dirty="0" smtClean="0"/>
              <a:t> in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LSE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”</a:t>
            </a:r>
            <a:r>
              <a:rPr lang="nb-NO" dirty="0" err="1" smtClean="0"/>
              <a:t>refugee</a:t>
            </a:r>
            <a:r>
              <a:rPr lang="nb-NO" dirty="0" smtClean="0"/>
              <a:t> </a:t>
            </a:r>
            <a:r>
              <a:rPr lang="nb-NO" dirty="0" err="1" smtClean="0"/>
              <a:t>crisis</a:t>
            </a:r>
            <a:r>
              <a:rPr lang="nb-NO" dirty="0" smtClean="0"/>
              <a:t>” in 2015. </a:t>
            </a:r>
            <a:r>
              <a:rPr lang="nb-NO" b="1" dirty="0" smtClean="0"/>
              <a:t>A </a:t>
            </a:r>
            <a:r>
              <a:rPr lang="nb-NO" b="1" dirty="0" err="1" smtClean="0"/>
              <a:t>paper</a:t>
            </a:r>
            <a:r>
              <a:rPr lang="nb-NO" b="1" dirty="0" smtClean="0"/>
              <a:t> </a:t>
            </a:r>
            <a:r>
              <a:rPr lang="nb-NO" b="1" dirty="0" err="1" smtClean="0"/>
              <a:t>was</a:t>
            </a:r>
            <a:r>
              <a:rPr lang="nb-NO" b="1" dirty="0" smtClean="0"/>
              <a:t> </a:t>
            </a:r>
            <a:r>
              <a:rPr lang="nb-NO" b="1" dirty="0" err="1" smtClean="0"/>
              <a:t>presented</a:t>
            </a:r>
            <a:r>
              <a:rPr lang="nb-NO" b="1" dirty="0" smtClean="0"/>
              <a:t> at an ECREA </a:t>
            </a:r>
            <a:r>
              <a:rPr lang="nb-NO" b="1" dirty="0" err="1" smtClean="0"/>
              <a:t>event</a:t>
            </a:r>
            <a:r>
              <a:rPr lang="nb-NO" b="1" dirty="0" smtClean="0"/>
              <a:t> in Bilbao and is </a:t>
            </a:r>
            <a:r>
              <a:rPr lang="nb-NO" b="1" dirty="0" err="1" smtClean="0"/>
              <a:t>about</a:t>
            </a:r>
            <a:r>
              <a:rPr lang="nb-NO" b="1" dirty="0" smtClean="0"/>
              <a:t> to be </a:t>
            </a:r>
            <a:r>
              <a:rPr lang="nb-NO" b="1" dirty="0" err="1" smtClean="0"/>
              <a:t>published</a:t>
            </a:r>
            <a:r>
              <a:rPr lang="nb-NO" b="1" dirty="0" smtClean="0"/>
              <a:t>. </a:t>
            </a:r>
          </a:p>
          <a:p>
            <a:r>
              <a:rPr lang="nb-NO" b="1" dirty="0" smtClean="0"/>
              <a:t>(c) A </a:t>
            </a:r>
            <a:r>
              <a:rPr lang="nb-NO" b="1" dirty="0" err="1" smtClean="0"/>
              <a:t>gigantic</a:t>
            </a:r>
            <a:r>
              <a:rPr lang="nb-NO" b="1" dirty="0" smtClean="0"/>
              <a:t> </a:t>
            </a:r>
            <a:r>
              <a:rPr lang="nb-NO" b="1" dirty="0" err="1" smtClean="0"/>
              <a:t>collection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newspaper</a:t>
            </a:r>
            <a:r>
              <a:rPr lang="nb-NO" b="1" dirty="0" smtClean="0"/>
              <a:t> ”</a:t>
            </a:r>
            <a:r>
              <a:rPr lang="nb-NO" b="1" dirty="0" err="1" smtClean="0"/>
              <a:t>clippings</a:t>
            </a:r>
            <a:r>
              <a:rPr lang="nb-NO" b="1" dirty="0" smtClean="0"/>
              <a:t>” is </a:t>
            </a:r>
            <a:r>
              <a:rPr lang="nb-NO" b="1" dirty="0" err="1" smtClean="0"/>
              <a:t>waiting</a:t>
            </a:r>
            <a:r>
              <a:rPr lang="nb-NO" b="1" dirty="0" smtClean="0"/>
              <a:t> for analyses</a:t>
            </a:r>
          </a:p>
          <a:p>
            <a:r>
              <a:rPr lang="nb-NO" dirty="0" smtClean="0"/>
              <a:t>(d) Our </a:t>
            </a:r>
            <a:r>
              <a:rPr lang="nb-NO" dirty="0" err="1" smtClean="0"/>
              <a:t>systematic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b="1" dirty="0" smtClean="0"/>
              <a:t>tv </a:t>
            </a:r>
            <a:r>
              <a:rPr lang="nb-NO" b="1" dirty="0" err="1" smtClean="0"/>
              <a:t>channels</a:t>
            </a:r>
            <a:r>
              <a:rPr lang="nb-NO" dirty="0" smtClean="0"/>
              <a:t> has </a:t>
            </a:r>
            <a:r>
              <a:rPr lang="nb-NO" dirty="0" err="1" smtClean="0"/>
              <a:t>only</a:t>
            </a:r>
            <a:r>
              <a:rPr lang="nb-NO" dirty="0" smtClean="0"/>
              <a:t> just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begun</a:t>
            </a:r>
            <a:r>
              <a:rPr lang="nb-NO" dirty="0" smtClean="0"/>
              <a:t>. </a:t>
            </a:r>
          </a:p>
          <a:p>
            <a:r>
              <a:rPr lang="nb-NO" dirty="0" smtClean="0"/>
              <a:t>(e) </a:t>
            </a:r>
            <a:r>
              <a:rPr lang="nb-NO" dirty="0" err="1" smtClean="0"/>
              <a:t>We</a:t>
            </a:r>
            <a:r>
              <a:rPr lang="nb-NO" dirty="0" smtClean="0"/>
              <a:t> have not </a:t>
            </a:r>
            <a:r>
              <a:rPr lang="nb-NO" dirty="0" err="1" smtClean="0"/>
              <a:t>really</a:t>
            </a:r>
            <a:r>
              <a:rPr lang="nb-NO" dirty="0" smtClean="0"/>
              <a:t> </a:t>
            </a:r>
            <a:r>
              <a:rPr lang="nb-NO" dirty="0" err="1" smtClean="0"/>
              <a:t>identified</a:t>
            </a:r>
            <a:r>
              <a:rPr lang="nb-NO" dirty="0" smtClean="0"/>
              <a:t> </a:t>
            </a:r>
            <a:r>
              <a:rPr lang="nb-NO" dirty="0" err="1" smtClean="0"/>
              <a:t>particular</a:t>
            </a:r>
            <a:r>
              <a:rPr lang="nb-NO" dirty="0" smtClean="0"/>
              <a:t> ”</a:t>
            </a:r>
            <a:r>
              <a:rPr lang="nb-NO" dirty="0" err="1" smtClean="0"/>
              <a:t>peak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r>
              <a:rPr lang="nb-NO" dirty="0" smtClean="0"/>
              <a:t>”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debate</a:t>
            </a:r>
            <a:r>
              <a:rPr lang="nb-NO" dirty="0" smtClean="0"/>
              <a:t> – </a:t>
            </a:r>
            <a:r>
              <a:rPr lang="nb-NO" dirty="0" err="1" smtClean="0"/>
              <a:t>our</a:t>
            </a:r>
            <a:r>
              <a:rPr lang="nb-NO" dirty="0" smtClean="0"/>
              <a:t> time-line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/</a:t>
            </a:r>
            <a:r>
              <a:rPr lang="nb-NO" dirty="0" err="1" smtClean="0"/>
              <a:t>developments</a:t>
            </a:r>
            <a:r>
              <a:rPr lang="nb-NO" dirty="0" smtClean="0"/>
              <a:t> is far from </a:t>
            </a:r>
            <a:r>
              <a:rPr lang="nb-NO" dirty="0" err="1" smtClean="0"/>
              <a:t>finished</a:t>
            </a:r>
            <a:r>
              <a:rPr lang="nb-NO" dirty="0" smtClean="0"/>
              <a:t>. </a:t>
            </a:r>
          </a:p>
          <a:p>
            <a:r>
              <a:rPr lang="nb-NO" dirty="0" smtClean="0"/>
              <a:t>(f) A </a:t>
            </a:r>
            <a:r>
              <a:rPr lang="nb-NO" dirty="0" err="1" smtClean="0"/>
              <a:t>few</a:t>
            </a:r>
            <a:r>
              <a:rPr lang="nb-NO" dirty="0" smtClean="0"/>
              <a:t> </a:t>
            </a:r>
            <a:r>
              <a:rPr lang="nb-NO" dirty="0" err="1" smtClean="0"/>
              <a:t>qualitative</a:t>
            </a:r>
            <a:r>
              <a:rPr lang="nb-NO" dirty="0" smtClean="0"/>
              <a:t> analyses </a:t>
            </a:r>
            <a:r>
              <a:rPr lang="nb-NO" dirty="0" err="1" smtClean="0"/>
              <a:t>of</a:t>
            </a:r>
            <a:r>
              <a:rPr lang="nb-NO" dirty="0" smtClean="0"/>
              <a:t> film/</a:t>
            </a:r>
            <a:r>
              <a:rPr lang="nb-NO" dirty="0" err="1" smtClean="0"/>
              <a:t>television</a:t>
            </a:r>
            <a:r>
              <a:rPr lang="nb-NO" dirty="0" smtClean="0"/>
              <a:t>/</a:t>
            </a:r>
            <a:r>
              <a:rPr lang="nb-NO" dirty="0" err="1" smtClean="0"/>
              <a:t>theatre</a:t>
            </a:r>
            <a:r>
              <a:rPr lang="nb-NO" dirty="0" smtClean="0"/>
              <a:t>/</a:t>
            </a:r>
            <a:r>
              <a:rPr lang="nb-NO" dirty="0" err="1" smtClean="0"/>
              <a:t>literature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or </a:t>
            </a:r>
            <a:r>
              <a:rPr lang="nb-NO" dirty="0" err="1" smtClean="0"/>
              <a:t>related</a:t>
            </a:r>
            <a:r>
              <a:rPr lang="nb-NO" dirty="0" smtClean="0"/>
              <a:t> to </a:t>
            </a:r>
            <a:r>
              <a:rPr lang="nb-NO" dirty="0" err="1" smtClean="0"/>
              <a:t>migration</a:t>
            </a:r>
            <a:r>
              <a:rPr lang="nb-NO" dirty="0"/>
              <a:t> </a:t>
            </a:r>
            <a:r>
              <a:rPr lang="nb-NO" dirty="0" smtClean="0"/>
              <a:t>have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prepared</a:t>
            </a:r>
            <a:r>
              <a:rPr lang="nb-NO" dirty="0" smtClean="0"/>
              <a:t>. </a:t>
            </a:r>
            <a:r>
              <a:rPr lang="nb-NO" b="1" dirty="0" err="1" smtClean="0"/>
              <a:t>We</a:t>
            </a:r>
            <a:r>
              <a:rPr lang="nb-NO" b="1" dirty="0" smtClean="0"/>
              <a:t> have </a:t>
            </a:r>
            <a:r>
              <a:rPr lang="nb-NO" b="1" dirty="0" err="1" smtClean="0"/>
              <a:t>compiled</a:t>
            </a:r>
            <a:r>
              <a:rPr lang="nb-NO" b="1" dirty="0" smtClean="0"/>
              <a:t> lists </a:t>
            </a:r>
            <a:r>
              <a:rPr lang="nb-NO" b="1" dirty="0" err="1" smtClean="0"/>
              <a:t>of</a:t>
            </a:r>
            <a:r>
              <a:rPr lang="nb-NO" b="1" dirty="0" smtClean="0"/>
              <a:t> relevant films/programs for </a:t>
            </a:r>
            <a:r>
              <a:rPr lang="nb-NO" b="1" dirty="0" err="1" smtClean="0"/>
              <a:t>each</a:t>
            </a:r>
            <a:r>
              <a:rPr lang="nb-NO" b="1" dirty="0" smtClean="0"/>
              <a:t> country, </a:t>
            </a:r>
            <a:r>
              <a:rPr lang="nb-NO" b="1" dirty="0" err="1" smtClean="0"/>
              <a:t>but</a:t>
            </a:r>
            <a:r>
              <a:rPr lang="nb-NO" b="1" dirty="0" smtClean="0"/>
              <a:t> </a:t>
            </a:r>
            <a:r>
              <a:rPr lang="nb-NO" b="1" dirty="0" err="1" smtClean="0"/>
              <a:t>these</a:t>
            </a:r>
            <a:r>
              <a:rPr lang="nb-NO" b="1" dirty="0" smtClean="0"/>
              <a:t> have not </a:t>
            </a:r>
            <a:r>
              <a:rPr lang="nb-NO" b="1" dirty="0" err="1" smtClean="0"/>
              <a:t>been</a:t>
            </a:r>
            <a:r>
              <a:rPr lang="nb-NO" b="1" dirty="0" smtClean="0"/>
              <a:t> </a:t>
            </a:r>
            <a:r>
              <a:rPr lang="nb-NO" b="1" dirty="0" err="1" smtClean="0"/>
              <a:t>analysed</a:t>
            </a:r>
            <a:r>
              <a:rPr lang="nb-NO" b="1" dirty="0" smtClean="0"/>
              <a:t>/used.</a:t>
            </a:r>
          </a:p>
        </p:txBody>
      </p:sp>
    </p:spTree>
    <p:extLst>
      <p:ext uri="{BB962C8B-B14F-4D97-AF65-F5344CB8AC3E}">
        <p14:creationId xmlns:p14="http://schemas.microsoft.com/office/powerpoint/2010/main" val="127426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WP2: </a:t>
            </a:r>
            <a:r>
              <a:rPr lang="nb-NO" b="1" dirty="0" err="1" smtClean="0"/>
              <a:t>Systematic</a:t>
            </a:r>
            <a:r>
              <a:rPr lang="nb-NO" b="1" dirty="0" smtClean="0"/>
              <a:t> </a:t>
            </a:r>
            <a:r>
              <a:rPr lang="nb-NO" b="1" dirty="0" err="1" smtClean="0"/>
              <a:t>evaluation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public</a:t>
            </a:r>
            <a:r>
              <a:rPr lang="nb-NO" b="1" dirty="0" smtClean="0"/>
              <a:t> </a:t>
            </a:r>
            <a:r>
              <a:rPr lang="nb-NO" b="1" dirty="0" err="1" smtClean="0"/>
              <a:t>discourse</a:t>
            </a:r>
            <a:r>
              <a:rPr lang="nb-NO" b="1" dirty="0" smtClean="0"/>
              <a:t> in </a:t>
            </a:r>
            <a:r>
              <a:rPr lang="nb-NO" b="1" dirty="0" err="1" smtClean="0"/>
              <a:t>light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deliberative ideals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rhetorical</a:t>
            </a:r>
            <a:r>
              <a:rPr lang="nb-NO" dirty="0" smtClean="0"/>
              <a:t> analyses </a:t>
            </a:r>
            <a:r>
              <a:rPr lang="nb-NO" dirty="0" err="1" smtClean="0"/>
              <a:t>of</a:t>
            </a:r>
            <a:r>
              <a:rPr lang="nb-NO" dirty="0" smtClean="0"/>
              <a:t> e.g. TV </a:t>
            </a:r>
            <a:r>
              <a:rPr lang="nb-NO" dirty="0" err="1" smtClean="0"/>
              <a:t>debates</a:t>
            </a:r>
            <a:r>
              <a:rPr lang="nb-NO" dirty="0" smtClean="0"/>
              <a:t>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nothing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approaches</a:t>
            </a:r>
            <a:r>
              <a:rPr lang="nb-NO" dirty="0" smtClean="0"/>
              <a:t> a </a:t>
            </a:r>
            <a:r>
              <a:rPr lang="nb-NO" dirty="0" err="1" smtClean="0"/>
              <a:t>systematic</a:t>
            </a:r>
            <a:r>
              <a:rPr lang="nb-NO" dirty="0" smtClean="0"/>
              <a:t> 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discourse</a:t>
            </a:r>
            <a:r>
              <a:rPr lang="nb-NO" dirty="0" smtClean="0"/>
              <a:t> more </a:t>
            </a:r>
            <a:r>
              <a:rPr lang="nb-NO" dirty="0" err="1" smtClean="0"/>
              <a:t>generally</a:t>
            </a:r>
            <a:r>
              <a:rPr lang="nb-NO" dirty="0" smtClean="0"/>
              <a:t> in </a:t>
            </a:r>
            <a:r>
              <a:rPr lang="nb-NO" dirty="0" err="1" smtClean="0"/>
              <a:t>Denmark</a:t>
            </a:r>
            <a:r>
              <a:rPr lang="nb-NO" dirty="0" smtClean="0"/>
              <a:t>, Norway and </a:t>
            </a:r>
            <a:r>
              <a:rPr lang="nb-NO" dirty="0" err="1" smtClean="0"/>
              <a:t>Sweden</a:t>
            </a:r>
            <a:endParaRPr lang="nb-NO" dirty="0" smtClean="0"/>
          </a:p>
          <a:p>
            <a:r>
              <a:rPr lang="nb-NO" b="1" dirty="0" smtClean="0"/>
              <a:t>A major </a:t>
            </a:r>
            <a:r>
              <a:rPr lang="nb-NO" b="1" dirty="0" err="1" smtClean="0"/>
              <a:t>question</a:t>
            </a:r>
            <a:r>
              <a:rPr lang="nb-NO" b="1" dirty="0" smtClean="0"/>
              <a:t> </a:t>
            </a:r>
            <a:r>
              <a:rPr lang="nb-NO" b="1" dirty="0" err="1" smtClean="0"/>
              <a:t>we</a:t>
            </a:r>
            <a:r>
              <a:rPr lang="nb-NO" b="1" dirty="0" smtClean="0"/>
              <a:t> </a:t>
            </a:r>
            <a:r>
              <a:rPr lang="nb-NO" b="1" dirty="0" err="1" smtClean="0"/>
              <a:t>should</a:t>
            </a:r>
            <a:r>
              <a:rPr lang="nb-NO" b="1" dirty="0" smtClean="0"/>
              <a:t> </a:t>
            </a:r>
            <a:r>
              <a:rPr lang="nb-NO" b="1" dirty="0" err="1" smtClean="0"/>
              <a:t>discuss</a:t>
            </a:r>
            <a:r>
              <a:rPr lang="nb-NO" b="1" dirty="0" smtClean="0"/>
              <a:t>, is </a:t>
            </a:r>
            <a:r>
              <a:rPr lang="nb-NO" b="1" dirty="0" err="1" smtClean="0"/>
              <a:t>actually</a:t>
            </a:r>
            <a:r>
              <a:rPr lang="nb-NO" b="1" dirty="0" smtClean="0"/>
              <a:t> </a:t>
            </a:r>
            <a:r>
              <a:rPr lang="nb-NO" b="1" dirty="0" err="1" smtClean="0"/>
              <a:t>how</a:t>
            </a:r>
            <a:r>
              <a:rPr lang="nb-NO" b="1" dirty="0" smtClean="0"/>
              <a:t> </a:t>
            </a:r>
            <a:r>
              <a:rPr lang="nb-NO" b="1" dirty="0" err="1" smtClean="0"/>
              <a:t>such</a:t>
            </a:r>
            <a:r>
              <a:rPr lang="nb-NO" b="1" dirty="0" smtClean="0"/>
              <a:t> an </a:t>
            </a:r>
            <a:r>
              <a:rPr lang="nb-NO" b="1" dirty="0" err="1" smtClean="0"/>
              <a:t>evaluation</a:t>
            </a:r>
            <a:r>
              <a:rPr lang="nb-NO" b="1" dirty="0" smtClean="0"/>
              <a:t> </a:t>
            </a:r>
            <a:r>
              <a:rPr lang="nb-NO" b="1" dirty="0" err="1" smtClean="0"/>
              <a:t>can</a:t>
            </a:r>
            <a:r>
              <a:rPr lang="nb-NO" b="1" dirty="0" smtClean="0"/>
              <a:t> be done </a:t>
            </a:r>
            <a:r>
              <a:rPr lang="nb-NO" b="1" dirty="0" err="1" smtClean="0"/>
              <a:t>systematically</a:t>
            </a:r>
            <a:r>
              <a:rPr lang="nb-NO" b="1" dirty="0" smtClean="0"/>
              <a:t> and not just end up </a:t>
            </a:r>
            <a:r>
              <a:rPr lang="nb-NO" b="1" dirty="0" err="1" smtClean="0"/>
              <a:t>with</a:t>
            </a:r>
            <a:r>
              <a:rPr lang="nb-NO" b="1" dirty="0" smtClean="0"/>
              <a:t> a </a:t>
            </a:r>
            <a:r>
              <a:rPr lang="nb-NO" b="1" dirty="0" err="1" smtClean="0"/>
              <a:t>set</a:t>
            </a:r>
            <a:r>
              <a:rPr lang="nb-NO" b="1" dirty="0" smtClean="0"/>
              <a:t> og random </a:t>
            </a:r>
            <a:r>
              <a:rPr lang="nb-NO" b="1" dirty="0" err="1" smtClean="0"/>
              <a:t>examples</a:t>
            </a:r>
            <a:endParaRPr lang="nb-NO" b="1" dirty="0" smtClean="0"/>
          </a:p>
          <a:p>
            <a:r>
              <a:rPr lang="nb-NO" b="1" dirty="0" smtClean="0"/>
              <a:t>How </a:t>
            </a:r>
            <a:r>
              <a:rPr lang="nb-NO" b="1" dirty="0" err="1" smtClean="0"/>
              <a:t>about</a:t>
            </a:r>
            <a:r>
              <a:rPr lang="nb-NO" b="1" dirty="0" smtClean="0"/>
              <a:t> a </a:t>
            </a:r>
            <a:r>
              <a:rPr lang="nb-NO" b="1" dirty="0" err="1" smtClean="0"/>
              <a:t>study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meta-debates</a:t>
            </a:r>
            <a:r>
              <a:rPr lang="nb-NO" b="1" dirty="0" smtClean="0"/>
              <a:t>: </a:t>
            </a:r>
            <a:r>
              <a:rPr lang="nb-NO" b="1" dirty="0" err="1" smtClean="0"/>
              <a:t>Debates</a:t>
            </a:r>
            <a:r>
              <a:rPr lang="nb-NO" b="1" dirty="0" smtClean="0"/>
              <a:t> </a:t>
            </a:r>
            <a:r>
              <a:rPr lang="nb-NO" b="1" dirty="0" err="1" smtClean="0"/>
              <a:t>about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immigration</a:t>
            </a:r>
            <a:r>
              <a:rPr lang="nb-NO" b="1" dirty="0" smtClean="0"/>
              <a:t> </a:t>
            </a:r>
            <a:r>
              <a:rPr lang="nb-NO" b="1" dirty="0" err="1" smtClean="0"/>
              <a:t>debate</a:t>
            </a:r>
            <a:r>
              <a:rPr lang="nb-NO" b="1" dirty="0" smtClean="0"/>
              <a:t> and </a:t>
            </a:r>
            <a:r>
              <a:rPr lang="nb-NO" b="1" dirty="0" err="1" smtClean="0"/>
              <a:t>its</a:t>
            </a:r>
            <a:r>
              <a:rPr lang="nb-NO" b="1" dirty="0" smtClean="0"/>
              <a:t> (</a:t>
            </a:r>
            <a:r>
              <a:rPr lang="nb-NO" b="1" dirty="0" err="1" smtClean="0"/>
              <a:t>lacking</a:t>
            </a:r>
            <a:r>
              <a:rPr lang="nb-NO" b="1" smtClean="0"/>
              <a:t>) standard?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2314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WP3</a:t>
            </a:r>
            <a:r>
              <a:rPr lang="nb-NO" dirty="0" smtClean="0"/>
              <a:t>: </a:t>
            </a:r>
            <a:r>
              <a:rPr lang="en-GB" b="1" dirty="0"/>
              <a:t>M</a:t>
            </a:r>
            <a:r>
              <a:rPr lang="en-GB" b="1" dirty="0" smtClean="0"/>
              <a:t>ediated </a:t>
            </a:r>
            <a:r>
              <a:rPr lang="en-GB" b="1" dirty="0"/>
              <a:t>public discourse </a:t>
            </a:r>
            <a:r>
              <a:rPr lang="en-GB" b="1" dirty="0" smtClean="0"/>
              <a:t>and the public’s opinions and attitudes; including online </a:t>
            </a:r>
            <a:r>
              <a:rPr lang="en-GB" b="1" dirty="0"/>
              <a:t>media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No </a:t>
            </a:r>
            <a:r>
              <a:rPr lang="nb-NO" b="1" dirty="0" err="1" smtClean="0"/>
              <a:t>systematic</a:t>
            </a:r>
            <a:r>
              <a:rPr lang="nb-NO" b="1" dirty="0" smtClean="0"/>
              <a:t> </a:t>
            </a:r>
            <a:r>
              <a:rPr lang="nb-NO" b="1" dirty="0" err="1" smtClean="0"/>
              <a:t>gathering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relevant </a:t>
            </a:r>
            <a:r>
              <a:rPr lang="nb-NO" b="1" dirty="0" err="1" smtClean="0"/>
              <a:t>attitude</a:t>
            </a:r>
            <a:r>
              <a:rPr lang="nb-NO" b="1" dirty="0" smtClean="0"/>
              <a:t>/opinion polls 1970-2016 in Scandinavia (and Europe) has so far </a:t>
            </a:r>
            <a:r>
              <a:rPr lang="nb-NO" b="1" dirty="0" err="1" smtClean="0"/>
              <a:t>been</a:t>
            </a:r>
            <a:r>
              <a:rPr lang="nb-NO" b="1" dirty="0" smtClean="0"/>
              <a:t> </a:t>
            </a:r>
            <a:r>
              <a:rPr lang="nb-NO" b="1" dirty="0" err="1" smtClean="0"/>
              <a:t>attempted</a:t>
            </a:r>
            <a:r>
              <a:rPr lang="nb-NO" b="1" dirty="0" smtClean="0"/>
              <a:t>.</a:t>
            </a:r>
          </a:p>
          <a:p>
            <a:r>
              <a:rPr lang="nb-NO" dirty="0" smtClean="0"/>
              <a:t>1 professor and 2 </a:t>
            </a:r>
            <a:r>
              <a:rPr lang="nb-NO" dirty="0" err="1" smtClean="0"/>
              <a:t>PhD</a:t>
            </a:r>
            <a:r>
              <a:rPr lang="nb-NO" dirty="0" smtClean="0"/>
              <a:t> students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online media; </a:t>
            </a:r>
            <a:r>
              <a:rPr lang="nb-NO" dirty="0" err="1" smtClean="0"/>
              <a:t>this</a:t>
            </a:r>
            <a:r>
              <a:rPr lang="nb-NO" dirty="0" smtClean="0"/>
              <a:t> is a (</a:t>
            </a:r>
            <a:r>
              <a:rPr lang="nb-NO" dirty="0" err="1" smtClean="0"/>
              <a:t>the</a:t>
            </a:r>
            <a:r>
              <a:rPr lang="nb-NO" dirty="0" smtClean="0"/>
              <a:t>?)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emphasis</a:t>
            </a:r>
            <a:r>
              <a:rPr lang="nb-NO" dirty="0" smtClean="0"/>
              <a:t> part </a:t>
            </a:r>
            <a:r>
              <a:rPr lang="nb-NO" dirty="0" err="1" smtClean="0"/>
              <a:t>of</a:t>
            </a:r>
            <a:r>
              <a:rPr lang="nb-NO" dirty="0" smtClean="0"/>
              <a:t> SCANPUB. </a:t>
            </a:r>
            <a:r>
              <a:rPr lang="nb-NO" b="1" dirty="0" err="1" smtClean="0"/>
              <a:t>They</a:t>
            </a:r>
            <a:r>
              <a:rPr lang="nb-NO" b="1" dirty="0" smtClean="0"/>
              <a:t> </a:t>
            </a:r>
            <a:r>
              <a:rPr lang="nb-NO" b="1" dirty="0" err="1" smtClean="0"/>
              <a:t>should</a:t>
            </a:r>
            <a:r>
              <a:rPr lang="nb-NO" b="1" dirty="0" smtClean="0"/>
              <a:t> </a:t>
            </a:r>
            <a:r>
              <a:rPr lang="nb-NO" b="1" dirty="0" err="1" smtClean="0"/>
              <a:t>also</a:t>
            </a:r>
            <a:r>
              <a:rPr lang="nb-NO" b="1" dirty="0" smtClean="0"/>
              <a:t> </a:t>
            </a:r>
            <a:r>
              <a:rPr lang="nb-NO" b="1" dirty="0" err="1" smtClean="0"/>
              <a:t>look</a:t>
            </a:r>
            <a:r>
              <a:rPr lang="nb-NO" b="1" dirty="0" smtClean="0"/>
              <a:t> </a:t>
            </a:r>
            <a:r>
              <a:rPr lang="nb-NO" b="1" dirty="0" err="1" smtClean="0"/>
              <a:t>into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question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media </a:t>
            </a:r>
            <a:r>
              <a:rPr lang="nb-NO" b="1" dirty="0" err="1" smtClean="0"/>
              <a:t>impact</a:t>
            </a:r>
            <a:r>
              <a:rPr lang="nb-NO" b="1" dirty="0"/>
              <a:t> </a:t>
            </a:r>
            <a:r>
              <a:rPr lang="nb-NO" b="1" dirty="0" smtClean="0"/>
              <a:t>(</a:t>
            </a:r>
            <a:r>
              <a:rPr lang="nb-NO" b="1" dirty="0" err="1" smtClean="0"/>
              <a:t>including</a:t>
            </a:r>
            <a:r>
              <a:rPr lang="nb-NO" b="1" dirty="0" smtClean="0"/>
              <a:t> </a:t>
            </a:r>
            <a:r>
              <a:rPr lang="nb-NO" b="1" dirty="0" err="1" smtClean="0"/>
              <a:t>social</a:t>
            </a:r>
            <a:r>
              <a:rPr lang="nb-NO" b="1" dirty="0" smtClean="0"/>
              <a:t> media).  </a:t>
            </a:r>
          </a:p>
          <a:p>
            <a:r>
              <a:rPr lang="nb-NO" b="1" dirty="0" smtClean="0"/>
              <a:t>This WP </a:t>
            </a:r>
            <a:r>
              <a:rPr lang="nb-NO" b="1" dirty="0" err="1" smtClean="0"/>
              <a:t>also</a:t>
            </a:r>
            <a:r>
              <a:rPr lang="nb-NO" b="1" dirty="0" smtClean="0"/>
              <a:t> </a:t>
            </a:r>
            <a:r>
              <a:rPr lang="nb-NO" b="1" dirty="0" err="1" smtClean="0"/>
              <a:t>depends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</a:t>
            </a:r>
            <a:r>
              <a:rPr lang="nb-NO" b="1" dirty="0" err="1" smtClean="0"/>
              <a:t>our</a:t>
            </a:r>
            <a:r>
              <a:rPr lang="nb-NO" b="1" dirty="0" smtClean="0"/>
              <a:t> time series and </a:t>
            </a:r>
            <a:r>
              <a:rPr lang="nb-NO" b="1" dirty="0" err="1" smtClean="0"/>
              <a:t>the</a:t>
            </a:r>
            <a:r>
              <a:rPr lang="nb-NO" b="1" dirty="0" smtClean="0"/>
              <a:t> representative </a:t>
            </a:r>
            <a:r>
              <a:rPr lang="nb-NO" b="1" dirty="0" err="1" smtClean="0"/>
              <a:t>content</a:t>
            </a:r>
            <a:r>
              <a:rPr lang="nb-NO" b="1" dirty="0" smtClean="0"/>
              <a:t> </a:t>
            </a:r>
            <a:r>
              <a:rPr lang="nb-NO" b="1" dirty="0" err="1" smtClean="0"/>
              <a:t>analysis</a:t>
            </a:r>
            <a:endParaRPr lang="nb-NO" b="1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651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WP 4:</a:t>
            </a:r>
            <a:r>
              <a:rPr lang="en-GB" b="1" dirty="0"/>
              <a:t> </a:t>
            </a:r>
            <a:r>
              <a:rPr lang="en-GB" b="1" dirty="0" smtClean="0"/>
              <a:t>Mediated </a:t>
            </a:r>
            <a:r>
              <a:rPr lang="en-GB" b="1" dirty="0"/>
              <a:t>public discourse and political decision-making</a:t>
            </a:r>
            <a:r>
              <a:rPr lang="nb-NO" dirty="0" smtClean="0"/>
              <a:t>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err="1" smtClean="0"/>
              <a:t>Only</a:t>
            </a:r>
            <a:r>
              <a:rPr lang="nb-NO" b="1" dirty="0" smtClean="0"/>
              <a:t> 1 </a:t>
            </a:r>
            <a:r>
              <a:rPr lang="nb-NO" b="1" dirty="0" err="1" smtClean="0"/>
              <a:t>researcher</a:t>
            </a:r>
            <a:r>
              <a:rPr lang="nb-NO" b="1" dirty="0" smtClean="0"/>
              <a:t> in a 2 </a:t>
            </a:r>
            <a:r>
              <a:rPr lang="nb-NO" b="1" dirty="0" err="1" smtClean="0"/>
              <a:t>year</a:t>
            </a:r>
            <a:r>
              <a:rPr lang="nb-NO" b="1" dirty="0" smtClean="0"/>
              <a:t> </a:t>
            </a:r>
            <a:r>
              <a:rPr lang="nb-NO" b="1" dirty="0" err="1" smtClean="0"/>
              <a:t>position</a:t>
            </a:r>
            <a:r>
              <a:rPr lang="nb-NO" b="1" dirty="0" smtClean="0"/>
              <a:t> is </a:t>
            </a:r>
            <a:r>
              <a:rPr lang="nb-NO" b="1" dirty="0" err="1" smtClean="0"/>
              <a:t>directly</a:t>
            </a:r>
            <a:r>
              <a:rPr lang="nb-NO" b="1" dirty="0" smtClean="0"/>
              <a:t> </a:t>
            </a:r>
            <a:r>
              <a:rPr lang="nb-NO" b="1" dirty="0" err="1" smtClean="0"/>
              <a:t>working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</a:t>
            </a:r>
            <a:r>
              <a:rPr lang="nb-NO" b="1" dirty="0" err="1" smtClean="0"/>
              <a:t>this</a:t>
            </a:r>
            <a:r>
              <a:rPr lang="nb-NO" b="1" dirty="0" smtClean="0"/>
              <a:t> </a:t>
            </a:r>
          </a:p>
          <a:p>
            <a:r>
              <a:rPr lang="nb-NO" b="1" dirty="0" smtClean="0"/>
              <a:t>Even </a:t>
            </a:r>
            <a:r>
              <a:rPr lang="nb-NO" b="1" dirty="0" err="1" smtClean="0"/>
              <a:t>if</a:t>
            </a:r>
            <a:r>
              <a:rPr lang="nb-NO" b="1" dirty="0" smtClean="0"/>
              <a:t> </a:t>
            </a:r>
            <a:r>
              <a:rPr lang="nb-NO" b="1" dirty="0" err="1" smtClean="0"/>
              <a:t>she</a:t>
            </a:r>
            <a:r>
              <a:rPr lang="nb-NO" b="1" dirty="0" smtClean="0"/>
              <a:t> is </a:t>
            </a:r>
            <a:r>
              <a:rPr lang="nb-NO" b="1" dirty="0" err="1" smtClean="0"/>
              <a:t>very</a:t>
            </a:r>
            <a:r>
              <a:rPr lang="nb-NO" b="1" dirty="0" smtClean="0"/>
              <a:t> </a:t>
            </a:r>
            <a:r>
              <a:rPr lang="nb-NO" b="1" dirty="0" err="1" smtClean="0"/>
              <a:t>good</a:t>
            </a:r>
            <a:r>
              <a:rPr lang="nb-NO" b="1" dirty="0" smtClean="0"/>
              <a:t>, </a:t>
            </a:r>
            <a:r>
              <a:rPr lang="nb-NO" b="1" dirty="0" err="1" smtClean="0"/>
              <a:t>we</a:t>
            </a:r>
            <a:r>
              <a:rPr lang="nb-NO" b="1" dirty="0" smtClean="0"/>
              <a:t> </a:t>
            </a:r>
            <a:r>
              <a:rPr lang="nb-NO" b="1" dirty="0" err="1" smtClean="0"/>
              <a:t>need</a:t>
            </a:r>
            <a:r>
              <a:rPr lang="nb-NO" b="1" dirty="0" smtClean="0"/>
              <a:t> </a:t>
            </a:r>
            <a:r>
              <a:rPr lang="nb-NO" b="1" dirty="0" err="1" smtClean="0"/>
              <a:t>also</a:t>
            </a:r>
            <a:r>
              <a:rPr lang="nb-NO" b="1" dirty="0" smtClean="0"/>
              <a:t> </a:t>
            </a:r>
            <a:r>
              <a:rPr lang="nb-NO" b="1" dirty="0" err="1" smtClean="0"/>
              <a:t>other</a:t>
            </a:r>
            <a:r>
              <a:rPr lang="nb-NO" b="1" dirty="0" smtClean="0"/>
              <a:t> </a:t>
            </a:r>
            <a:r>
              <a:rPr lang="nb-NO" b="1" dirty="0" err="1" smtClean="0"/>
              <a:t>people</a:t>
            </a:r>
            <a:r>
              <a:rPr lang="nb-NO" b="1" dirty="0" smtClean="0"/>
              <a:t> to </a:t>
            </a:r>
            <a:r>
              <a:rPr lang="nb-NO" b="1" dirty="0" err="1" smtClean="0"/>
              <a:t>pay</a:t>
            </a:r>
            <a:r>
              <a:rPr lang="nb-NO" b="1" dirty="0" smtClean="0"/>
              <a:t> </a:t>
            </a:r>
            <a:r>
              <a:rPr lang="nb-NO" b="1" dirty="0" err="1" smtClean="0"/>
              <a:t>attention</a:t>
            </a:r>
            <a:r>
              <a:rPr lang="nb-NO" b="1" dirty="0" smtClean="0"/>
              <a:t> to </a:t>
            </a:r>
            <a:r>
              <a:rPr lang="nb-NO" b="1" dirty="0" err="1" smtClean="0"/>
              <a:t>this</a:t>
            </a:r>
            <a:r>
              <a:rPr lang="nb-NO" b="1" dirty="0" smtClean="0"/>
              <a:t> </a:t>
            </a:r>
            <a:r>
              <a:rPr lang="nb-NO" b="1" dirty="0" err="1" smtClean="0"/>
              <a:t>issue</a:t>
            </a:r>
            <a:r>
              <a:rPr lang="nb-NO" b="1" dirty="0" smtClean="0"/>
              <a:t>: It is </a:t>
            </a:r>
            <a:r>
              <a:rPr lang="nb-NO" b="1" dirty="0" err="1" smtClean="0"/>
              <a:t>very</a:t>
            </a:r>
            <a:r>
              <a:rPr lang="nb-NO" b="1" dirty="0" smtClean="0"/>
              <a:t> </a:t>
            </a:r>
            <a:r>
              <a:rPr lang="nb-NO" b="1" dirty="0" err="1" smtClean="0"/>
              <a:t>central</a:t>
            </a:r>
            <a:r>
              <a:rPr lang="nb-NO" b="1" dirty="0" smtClean="0"/>
              <a:t> to </a:t>
            </a:r>
            <a:r>
              <a:rPr lang="nb-NO" b="1" dirty="0" err="1" smtClean="0"/>
              <a:t>SCANPUB’s</a:t>
            </a:r>
            <a:r>
              <a:rPr lang="nb-NO" b="1" dirty="0" smtClean="0"/>
              <a:t> </a:t>
            </a:r>
            <a:r>
              <a:rPr lang="nb-NO" b="1" dirty="0" err="1" smtClean="0"/>
              <a:t>overarching</a:t>
            </a:r>
            <a:r>
              <a:rPr lang="nb-NO" b="1" dirty="0" smtClean="0"/>
              <a:t> </a:t>
            </a:r>
            <a:r>
              <a:rPr lang="nb-NO" b="1" dirty="0" err="1" smtClean="0"/>
              <a:t>issues</a:t>
            </a:r>
            <a:endParaRPr lang="nb-NO" b="1" dirty="0" smtClean="0"/>
          </a:p>
          <a:p>
            <a:r>
              <a:rPr lang="nb-NO" b="1" dirty="0" smtClean="0"/>
              <a:t>How do </a:t>
            </a:r>
            <a:r>
              <a:rPr lang="nb-NO" b="1" dirty="0" err="1" smtClean="0"/>
              <a:t>we</a:t>
            </a:r>
            <a:r>
              <a:rPr lang="nb-NO" b="1" dirty="0" smtClean="0"/>
              <a:t> </a:t>
            </a:r>
            <a:r>
              <a:rPr lang="nb-NO" b="1" dirty="0" err="1" smtClean="0"/>
              <a:t>organize</a:t>
            </a:r>
            <a:r>
              <a:rPr lang="nb-NO" b="1" dirty="0" smtClean="0"/>
              <a:t> </a:t>
            </a:r>
            <a:r>
              <a:rPr lang="nb-NO" b="1" dirty="0" err="1" smtClean="0"/>
              <a:t>this</a:t>
            </a:r>
            <a:r>
              <a:rPr lang="nb-NO" b="1" dirty="0" smtClean="0"/>
              <a:t>?</a:t>
            </a:r>
          </a:p>
          <a:p>
            <a:r>
              <a:rPr lang="nb-NO" b="1" dirty="0" smtClean="0"/>
              <a:t>How </a:t>
            </a:r>
            <a:r>
              <a:rPr lang="nb-NO" b="1" dirty="0" err="1" smtClean="0"/>
              <a:t>about</a:t>
            </a:r>
            <a:r>
              <a:rPr lang="nb-NO" b="1" dirty="0" smtClean="0"/>
              <a:t> </a:t>
            </a:r>
            <a:r>
              <a:rPr lang="nb-NO" b="1" dirty="0" err="1" smtClean="0"/>
              <a:t>distinguishing</a:t>
            </a:r>
            <a:r>
              <a:rPr lang="nb-NO" b="1" dirty="0" smtClean="0"/>
              <a:t> </a:t>
            </a:r>
            <a:r>
              <a:rPr lang="nb-NO" b="1" dirty="0" err="1" smtClean="0"/>
              <a:t>between</a:t>
            </a:r>
            <a:r>
              <a:rPr lang="nb-NO" b="1" dirty="0" smtClean="0"/>
              <a:t> different </a:t>
            </a:r>
            <a:r>
              <a:rPr lang="nb-NO" b="1" dirty="0" err="1"/>
              <a:t>p</a:t>
            </a:r>
            <a:r>
              <a:rPr lang="nb-NO" b="1" dirty="0" err="1" smtClean="0"/>
              <a:t>ublic</a:t>
            </a:r>
            <a:r>
              <a:rPr lang="nb-NO" b="1" dirty="0" smtClean="0"/>
              <a:t> </a:t>
            </a:r>
            <a:r>
              <a:rPr lang="nb-NO" b="1" dirty="0" err="1" smtClean="0"/>
              <a:t>spheres</a:t>
            </a:r>
            <a:r>
              <a:rPr lang="nb-NO" b="1" dirty="0" smtClean="0"/>
              <a:t> or parts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general, </a:t>
            </a:r>
            <a:r>
              <a:rPr lang="nb-NO" b="1" dirty="0" err="1" smtClean="0"/>
              <a:t>national</a:t>
            </a:r>
            <a:r>
              <a:rPr lang="nb-NO" b="1" dirty="0" smtClean="0"/>
              <a:t> </a:t>
            </a:r>
            <a:r>
              <a:rPr lang="nb-NO" b="1" dirty="0" err="1" smtClean="0"/>
              <a:t>public</a:t>
            </a:r>
            <a:r>
              <a:rPr lang="nb-NO" b="1" dirty="0" smtClean="0"/>
              <a:t> </a:t>
            </a:r>
            <a:r>
              <a:rPr lang="nb-NO" b="1" dirty="0" err="1" smtClean="0"/>
              <a:t>sphere</a:t>
            </a:r>
            <a:r>
              <a:rPr lang="nb-NO" b="1" dirty="0" smtClean="0"/>
              <a:t>: </a:t>
            </a:r>
            <a:r>
              <a:rPr lang="nb-NO" b="1" dirty="0" err="1" smtClean="0"/>
              <a:t>Scholarly</a:t>
            </a:r>
            <a:r>
              <a:rPr lang="nb-NO" b="1" dirty="0" smtClean="0"/>
              <a:t> </a:t>
            </a:r>
            <a:r>
              <a:rPr lang="nb-NO" b="1" dirty="0" err="1" smtClean="0"/>
              <a:t>contributions</a:t>
            </a:r>
            <a:r>
              <a:rPr lang="nb-NO" b="1" dirty="0" smtClean="0"/>
              <a:t>, </a:t>
            </a:r>
            <a:r>
              <a:rPr lang="nb-NO" b="1" dirty="0" err="1" smtClean="0"/>
              <a:t>scholars</a:t>
            </a:r>
            <a:r>
              <a:rPr lang="nb-NO" b="1" dirty="0" smtClean="0"/>
              <a:t>’ ”</a:t>
            </a:r>
            <a:r>
              <a:rPr lang="nb-NO" b="1" dirty="0" err="1" smtClean="0"/>
              <a:t>dissemination</a:t>
            </a:r>
            <a:r>
              <a:rPr lang="nb-NO" b="1" dirty="0" smtClean="0"/>
              <a:t>”, </a:t>
            </a:r>
            <a:r>
              <a:rPr lang="nb-NO" b="1" dirty="0" err="1" smtClean="0"/>
              <a:t>commissioned</a:t>
            </a:r>
            <a:r>
              <a:rPr lang="nb-NO" b="1" dirty="0" smtClean="0"/>
              <a:t> </a:t>
            </a:r>
            <a:r>
              <a:rPr lang="nb-NO" b="1" dirty="0" err="1" smtClean="0"/>
              <a:t>expert</a:t>
            </a:r>
            <a:r>
              <a:rPr lang="nb-NO" b="1" dirty="0" smtClean="0"/>
              <a:t> </a:t>
            </a:r>
            <a:r>
              <a:rPr lang="nb-NO" b="1" dirty="0" err="1" smtClean="0"/>
              <a:t>work</a:t>
            </a:r>
            <a:r>
              <a:rPr lang="nb-NO" b="1" dirty="0" smtClean="0"/>
              <a:t> – versus </a:t>
            </a:r>
            <a:r>
              <a:rPr lang="nb-NO" b="1" dirty="0" err="1" smtClean="0"/>
              <a:t>other</a:t>
            </a:r>
            <a:r>
              <a:rPr lang="nb-NO" b="1" dirty="0" smtClean="0"/>
              <a:t> areas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public</a:t>
            </a:r>
            <a:r>
              <a:rPr lang="nb-NO" b="1" dirty="0" smtClean="0"/>
              <a:t> </a:t>
            </a:r>
            <a:r>
              <a:rPr lang="nb-NO" b="1" dirty="0" err="1" smtClean="0"/>
              <a:t>discourse</a:t>
            </a:r>
            <a:r>
              <a:rPr lang="nb-NO" b="1" dirty="0" smtClean="0"/>
              <a:t>?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649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b="1" dirty="0" smtClean="0"/>
              <a:t>WP5: </a:t>
            </a:r>
            <a:r>
              <a:rPr lang="en-GB" b="1" dirty="0" smtClean="0"/>
              <a:t>Explanatory </a:t>
            </a:r>
            <a:r>
              <a:rPr lang="en-GB" b="1" dirty="0"/>
              <a:t>factors and implications for public sphere theory</a:t>
            </a:r>
            <a:r>
              <a:rPr lang="nb-NO" b="1" dirty="0"/>
              <a:t/>
            </a:r>
            <a:br>
              <a:rPr lang="nb-NO" b="1" dirty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The </a:t>
            </a:r>
            <a:r>
              <a:rPr lang="nb-NO" b="1" dirty="0" err="1" smtClean="0"/>
              <a:t>notion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”</a:t>
            </a:r>
            <a:r>
              <a:rPr lang="nb-NO" b="1" dirty="0" err="1" smtClean="0"/>
              <a:t>explanation</a:t>
            </a:r>
            <a:r>
              <a:rPr lang="nb-NO" b="1" dirty="0" smtClean="0"/>
              <a:t>” has </a:t>
            </a:r>
            <a:r>
              <a:rPr lang="nb-NO" b="1" dirty="0" err="1" smtClean="0"/>
              <a:t>been</a:t>
            </a:r>
            <a:r>
              <a:rPr lang="nb-NO" b="1" dirty="0" smtClean="0"/>
              <a:t> </a:t>
            </a:r>
            <a:r>
              <a:rPr lang="nb-NO" b="1" dirty="0" err="1" smtClean="0"/>
              <a:t>discussed</a:t>
            </a:r>
            <a:r>
              <a:rPr lang="nb-NO" b="1" dirty="0" smtClean="0"/>
              <a:t> in </a:t>
            </a:r>
            <a:r>
              <a:rPr lang="nb-NO" b="1" dirty="0" err="1" smtClean="0"/>
              <a:t>internal</a:t>
            </a:r>
            <a:r>
              <a:rPr lang="nb-NO" b="1" dirty="0" smtClean="0"/>
              <a:t> seminars </a:t>
            </a:r>
            <a:r>
              <a:rPr lang="nb-NO" b="1" dirty="0" err="1" smtClean="0"/>
              <a:t>but</a:t>
            </a:r>
            <a:r>
              <a:rPr lang="nb-NO" b="1" dirty="0" smtClean="0"/>
              <a:t> </a:t>
            </a:r>
            <a:r>
              <a:rPr lang="nb-NO" b="1" dirty="0" err="1" smtClean="0"/>
              <a:t>no</a:t>
            </a:r>
            <a:r>
              <a:rPr lang="nb-NO" b="1" dirty="0" smtClean="0"/>
              <a:t> </a:t>
            </a:r>
            <a:r>
              <a:rPr lang="nb-NO" b="1" dirty="0" err="1" smtClean="0"/>
              <a:t>concrete</a:t>
            </a:r>
            <a:r>
              <a:rPr lang="nb-NO" b="1" dirty="0" smtClean="0"/>
              <a:t> </a:t>
            </a:r>
            <a:r>
              <a:rPr lang="nb-NO" b="1" dirty="0" err="1" smtClean="0"/>
              <a:t>systematic</a:t>
            </a:r>
            <a:r>
              <a:rPr lang="nb-NO" b="1" dirty="0" smtClean="0"/>
              <a:t> list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explanatory</a:t>
            </a:r>
            <a:r>
              <a:rPr lang="nb-NO" b="1" dirty="0" smtClean="0"/>
              <a:t> </a:t>
            </a:r>
            <a:r>
              <a:rPr lang="nb-NO" b="1" dirty="0" err="1" smtClean="0"/>
              <a:t>factors</a:t>
            </a:r>
            <a:r>
              <a:rPr lang="nb-NO" b="1" dirty="0" smtClean="0"/>
              <a:t> has </a:t>
            </a:r>
            <a:r>
              <a:rPr lang="nb-NO" b="1" dirty="0" err="1" smtClean="0"/>
              <a:t>been</a:t>
            </a:r>
            <a:r>
              <a:rPr lang="nb-NO" b="1" dirty="0" smtClean="0"/>
              <a:t> </a:t>
            </a:r>
            <a:r>
              <a:rPr lang="nb-NO" b="1" dirty="0" err="1" smtClean="0"/>
              <a:t>proposed</a:t>
            </a:r>
            <a:r>
              <a:rPr lang="nb-NO" b="1" dirty="0" smtClean="0"/>
              <a:t> </a:t>
            </a:r>
            <a:r>
              <a:rPr lang="nb-NO" b="1" dirty="0" err="1" smtClean="0"/>
              <a:t>since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project</a:t>
            </a:r>
            <a:r>
              <a:rPr lang="nb-NO" b="1" dirty="0" smtClean="0"/>
              <a:t> </a:t>
            </a:r>
            <a:r>
              <a:rPr lang="nb-NO" b="1" dirty="0" err="1" smtClean="0"/>
              <a:t>proposal</a:t>
            </a:r>
            <a:r>
              <a:rPr lang="nb-NO" b="1" dirty="0" smtClean="0"/>
              <a:t> </a:t>
            </a:r>
            <a:r>
              <a:rPr lang="nb-NO" b="1" dirty="0" err="1" smtClean="0"/>
              <a:t>was</a:t>
            </a:r>
            <a:r>
              <a:rPr lang="nb-NO" b="1" dirty="0" smtClean="0"/>
              <a:t> </a:t>
            </a:r>
            <a:r>
              <a:rPr lang="nb-NO" b="1" dirty="0" err="1" smtClean="0"/>
              <a:t>written</a:t>
            </a:r>
            <a:r>
              <a:rPr lang="nb-NO" b="1" dirty="0" smtClean="0"/>
              <a:t>.</a:t>
            </a:r>
            <a:endParaRPr lang="nb-NO" dirty="0" smtClean="0"/>
          </a:p>
          <a:p>
            <a:r>
              <a:rPr lang="nb-NO" b="1" dirty="0" err="1" smtClean="0"/>
              <a:t>Various</a:t>
            </a:r>
            <a:r>
              <a:rPr lang="nb-NO" b="1" dirty="0" smtClean="0"/>
              <a:t> </a:t>
            </a:r>
            <a:r>
              <a:rPr lang="nb-NO" b="1" dirty="0" err="1" smtClean="0"/>
              <a:t>theoretical</a:t>
            </a:r>
            <a:r>
              <a:rPr lang="nb-NO" b="1" dirty="0" smtClean="0"/>
              <a:t> and </a:t>
            </a:r>
            <a:r>
              <a:rPr lang="nb-NO" b="1" dirty="0" err="1" smtClean="0"/>
              <a:t>historical</a:t>
            </a:r>
            <a:r>
              <a:rPr lang="nb-NO" b="1" dirty="0" smtClean="0"/>
              <a:t> </a:t>
            </a:r>
            <a:r>
              <a:rPr lang="nb-NO" b="1" dirty="0" err="1" smtClean="0"/>
              <a:t>work</a:t>
            </a:r>
            <a:r>
              <a:rPr lang="nb-NO" b="1" dirty="0" smtClean="0"/>
              <a:t> </a:t>
            </a:r>
            <a:r>
              <a:rPr lang="nb-NO" b="1" dirty="0" err="1" smtClean="0"/>
              <a:t>such</a:t>
            </a:r>
            <a:r>
              <a:rPr lang="nb-NO" b="1" dirty="0" smtClean="0"/>
              <a:t> as </a:t>
            </a:r>
            <a:r>
              <a:rPr lang="nb-NO" b="1" dirty="0" err="1" smtClean="0"/>
              <a:t>that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</a:t>
            </a:r>
            <a:r>
              <a:rPr lang="nb-NO" b="1" dirty="0" err="1" smtClean="0"/>
              <a:t>citizenship</a:t>
            </a:r>
            <a:r>
              <a:rPr lang="nb-NO" b="1" dirty="0" smtClean="0"/>
              <a:t> </a:t>
            </a:r>
            <a:r>
              <a:rPr lang="nb-NO" b="1" dirty="0" err="1" smtClean="0"/>
              <a:t>conducted</a:t>
            </a:r>
            <a:r>
              <a:rPr lang="nb-NO" b="1" dirty="0" smtClean="0"/>
              <a:t> </a:t>
            </a:r>
            <a:r>
              <a:rPr lang="nb-NO" b="1" dirty="0" err="1" smtClean="0"/>
              <a:t>collectively</a:t>
            </a:r>
            <a:r>
              <a:rPr lang="nb-NO" b="1" dirty="0" smtClean="0"/>
              <a:t> in Les Arcs in September 2017 and </a:t>
            </a:r>
            <a:r>
              <a:rPr lang="nb-NO" b="1" dirty="0" err="1" smtClean="0"/>
              <a:t>that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yours</a:t>
            </a:r>
            <a:r>
              <a:rPr lang="nb-NO" b="1" dirty="0" smtClean="0"/>
              <a:t> </a:t>
            </a:r>
            <a:r>
              <a:rPr lang="nb-NO" b="1" dirty="0" err="1" smtClean="0"/>
              <a:t>truly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”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nation</a:t>
            </a:r>
            <a:r>
              <a:rPr lang="nb-NO" b="1" dirty="0" smtClean="0"/>
              <a:t>”, ”</a:t>
            </a:r>
            <a:r>
              <a:rPr lang="nb-NO" b="1" dirty="0" err="1" smtClean="0"/>
              <a:t>nationalism</a:t>
            </a:r>
            <a:r>
              <a:rPr lang="nb-NO" b="1" dirty="0" smtClean="0"/>
              <a:t>” </a:t>
            </a:r>
            <a:r>
              <a:rPr lang="nb-NO" b="1" dirty="0" err="1" smtClean="0"/>
              <a:t>etc</a:t>
            </a:r>
            <a:r>
              <a:rPr lang="nb-NO" b="1" dirty="0" smtClean="0"/>
              <a:t> </a:t>
            </a:r>
            <a:r>
              <a:rPr lang="nb-NO" b="1" dirty="0" err="1" smtClean="0"/>
              <a:t>belongs</a:t>
            </a:r>
            <a:r>
              <a:rPr lang="nb-NO" b="1" dirty="0" smtClean="0"/>
              <a:t> </a:t>
            </a:r>
            <a:r>
              <a:rPr lang="nb-NO" b="1" dirty="0" err="1" smtClean="0"/>
              <a:t>here</a:t>
            </a:r>
            <a:r>
              <a:rPr lang="nb-NO" b="1" dirty="0" smtClean="0"/>
              <a:t>. None </a:t>
            </a:r>
            <a:r>
              <a:rPr lang="nb-NO" b="1" dirty="0" err="1" smtClean="0"/>
              <a:t>of</a:t>
            </a:r>
            <a:r>
              <a:rPr lang="nb-NO" b="1" dirty="0" smtClean="0"/>
              <a:t> it is as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now</a:t>
            </a:r>
            <a:r>
              <a:rPr lang="nb-NO" b="1" dirty="0" smtClean="0"/>
              <a:t> </a:t>
            </a:r>
            <a:r>
              <a:rPr lang="nb-NO" b="1" dirty="0" err="1" smtClean="0"/>
              <a:t>properly</a:t>
            </a:r>
            <a:r>
              <a:rPr lang="nb-NO" b="1" dirty="0" smtClean="0"/>
              <a:t> </a:t>
            </a:r>
            <a:r>
              <a:rPr lang="nb-NO" b="1" dirty="0" err="1" smtClean="0"/>
              <a:t>published</a:t>
            </a:r>
            <a:endParaRPr lang="nb-NO" b="1" dirty="0" smtClean="0"/>
          </a:p>
          <a:p>
            <a:r>
              <a:rPr lang="nb-NO" b="1" dirty="0" smtClean="0"/>
              <a:t>How do </a:t>
            </a:r>
            <a:r>
              <a:rPr lang="nb-NO" b="1" dirty="0" err="1" smtClean="0"/>
              <a:t>we</a:t>
            </a:r>
            <a:r>
              <a:rPr lang="nb-NO" b="1" dirty="0" smtClean="0"/>
              <a:t> </a:t>
            </a:r>
            <a:r>
              <a:rPr lang="nb-NO" b="1" dirty="0" err="1" smtClean="0"/>
              <a:t>organize</a:t>
            </a:r>
            <a:r>
              <a:rPr lang="nb-NO" b="1" dirty="0" smtClean="0"/>
              <a:t> </a:t>
            </a:r>
            <a:r>
              <a:rPr lang="nb-NO" b="1" dirty="0" err="1" smtClean="0"/>
              <a:t>this</a:t>
            </a:r>
            <a:r>
              <a:rPr lang="nb-NO" b="1" dirty="0" smtClean="0"/>
              <a:t> </a:t>
            </a:r>
            <a:r>
              <a:rPr lang="nb-NO" b="1" dirty="0" err="1" smtClean="0"/>
              <a:t>work</a:t>
            </a:r>
            <a:r>
              <a:rPr lang="nb-NO" b="1" dirty="0" smtClean="0"/>
              <a:t> from </a:t>
            </a:r>
            <a:r>
              <a:rPr lang="nb-NO" b="1" dirty="0" err="1" smtClean="0"/>
              <a:t>now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? Who </a:t>
            </a:r>
            <a:r>
              <a:rPr lang="nb-NO" b="1" dirty="0" err="1" smtClean="0"/>
              <a:t>contributes</a:t>
            </a:r>
            <a:r>
              <a:rPr lang="nb-NO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019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Intensive 2-day seminar </a:t>
            </a:r>
            <a:r>
              <a:rPr lang="nb-NO" b="1" dirty="0" err="1" smtClean="0"/>
              <a:t>on</a:t>
            </a:r>
            <a:r>
              <a:rPr lang="nb-NO" b="1" dirty="0" smtClean="0"/>
              <a:t> </a:t>
            </a:r>
            <a:r>
              <a:rPr lang="nb-NO" b="1" dirty="0" err="1" smtClean="0"/>
              <a:t>democratic</a:t>
            </a:r>
            <a:r>
              <a:rPr lang="nb-NO" b="1" dirty="0" smtClean="0"/>
              <a:t> </a:t>
            </a:r>
            <a:r>
              <a:rPr lang="nb-NO" b="1" dirty="0" err="1" smtClean="0"/>
              <a:t>theory</a:t>
            </a:r>
            <a:r>
              <a:rPr lang="nb-NO" b="1" dirty="0" smtClean="0"/>
              <a:t>, Les Arcs-sur-</a:t>
            </a:r>
            <a:r>
              <a:rPr lang="nb-NO" b="1" dirty="0" err="1" smtClean="0"/>
              <a:t>Argens</a:t>
            </a:r>
            <a:r>
              <a:rPr lang="nb-NO" b="1" dirty="0" smtClean="0"/>
              <a:t>, September 2017</a:t>
            </a:r>
            <a:endParaRPr lang="nb-NO" b="1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661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Future</a:t>
            </a:r>
            <a:r>
              <a:rPr lang="nb-NO" b="1" dirty="0" smtClean="0"/>
              <a:t> </a:t>
            </a:r>
            <a:r>
              <a:rPr lang="nb-NO" b="1" dirty="0" err="1" smtClean="0"/>
              <a:t>ways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working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Perhaps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or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per semester, more or less like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in Les Arcs, </a:t>
            </a:r>
            <a:r>
              <a:rPr lang="nb-NO" dirty="0" err="1" smtClean="0"/>
              <a:t>might</a:t>
            </a:r>
            <a:r>
              <a:rPr lang="nb-NO" dirty="0" smtClean="0"/>
              <a:t> </a:t>
            </a:r>
            <a:r>
              <a:rPr lang="nb-NO" dirty="0" err="1" smtClean="0"/>
              <a:t>provide</a:t>
            </a:r>
            <a:r>
              <a:rPr lang="nb-NO" dirty="0" smtClean="0"/>
              <a:t>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opportunity</a:t>
            </a:r>
            <a:r>
              <a:rPr lang="nb-NO" dirty="0" smtClean="0"/>
              <a:t> for </a:t>
            </a:r>
            <a:r>
              <a:rPr lang="nb-NO" dirty="0" err="1" smtClean="0"/>
              <a:t>congenial</a:t>
            </a:r>
            <a:r>
              <a:rPr lang="nb-NO" dirty="0" smtClean="0"/>
              <a:t> and </a:t>
            </a:r>
            <a:r>
              <a:rPr lang="nb-NO" dirty="0" err="1" smtClean="0"/>
              <a:t>innovatory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issues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collectively</a:t>
            </a:r>
            <a:r>
              <a:rPr lang="nb-NO" dirty="0" smtClean="0"/>
              <a:t> </a:t>
            </a:r>
            <a:r>
              <a:rPr lang="nb-NO" dirty="0" err="1" smtClean="0"/>
              <a:t>responsible</a:t>
            </a:r>
            <a:r>
              <a:rPr lang="nb-NO" dirty="0" smtClean="0"/>
              <a:t> for?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32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1st Summer Symposium: Solstrand Fjord Hotel, August 2016</a:t>
            </a:r>
            <a:endParaRPr lang="nb-NO" dirty="0"/>
          </a:p>
        </p:txBody>
      </p:sp>
      <p:pic>
        <p:nvPicPr>
          <p:cNvPr id="1026" name="Picture 2" descr="ilderesultat for solstrand fjord hot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351" y="1690687"/>
            <a:ext cx="10253272" cy="424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4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1st Winter Symposium: Hotel Neptun, Bergen</a:t>
            </a:r>
            <a:endParaRPr lang="nb-NO" dirty="0"/>
          </a:p>
        </p:txBody>
      </p:sp>
      <p:pic>
        <p:nvPicPr>
          <p:cNvPr id="2050" name="Picture 2" descr="ilderesultat for hotel neptun ber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61" y="1825625"/>
            <a:ext cx="65210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2nd Summer Symposium: </a:t>
            </a:r>
            <a:r>
              <a:rPr lang="nb-NO" dirty="0" err="1" smtClean="0"/>
              <a:t>Maison</a:t>
            </a:r>
            <a:r>
              <a:rPr lang="nb-NO" dirty="0" smtClean="0"/>
              <a:t> </a:t>
            </a:r>
            <a:r>
              <a:rPr lang="nb-NO" dirty="0" err="1" smtClean="0"/>
              <a:t>des</a:t>
            </a:r>
            <a:r>
              <a:rPr lang="nb-NO" dirty="0" smtClean="0"/>
              <a:t> Sciences de </a:t>
            </a:r>
            <a:r>
              <a:rPr lang="nb-NO" dirty="0" err="1" smtClean="0"/>
              <a:t>l’Homme</a:t>
            </a:r>
            <a:r>
              <a:rPr lang="nb-NO" dirty="0" smtClean="0"/>
              <a:t> (MSH) - Paris</a:t>
            </a:r>
            <a:endParaRPr lang="nb-NO" dirty="0"/>
          </a:p>
        </p:txBody>
      </p:sp>
      <p:pic>
        <p:nvPicPr>
          <p:cNvPr id="3074" name="Picture 2" descr="ilderesultat for MSH boulevard raspail paris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20" y="1825625"/>
            <a:ext cx="6011055" cy="48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4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2nd Winter Symposium: Helsinki Collegium for Advanced Studies</a:t>
            </a:r>
            <a:endParaRPr lang="nb-NO" dirty="0"/>
          </a:p>
        </p:txBody>
      </p:sp>
      <p:pic>
        <p:nvPicPr>
          <p:cNvPr id="4100" name="Picture 4" descr="ilderesultat for helsinki collegium for advanced stud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55" y="1798819"/>
            <a:ext cx="6175947" cy="50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SCANPUB is </a:t>
            </a:r>
            <a:r>
              <a:rPr lang="nb-NO" dirty="0" err="1" smtClean="0"/>
              <a:t>supposed</a:t>
            </a:r>
            <a:r>
              <a:rPr lang="nb-NO" dirty="0" smtClean="0"/>
              <a:t> to do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concretely</a:t>
            </a:r>
            <a:r>
              <a:rPr lang="nb-NO" dirty="0" smtClean="0"/>
              <a:t> and </a:t>
            </a:r>
            <a:r>
              <a:rPr lang="nb-NO" dirty="0" err="1" smtClean="0"/>
              <a:t>write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history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immigration</a:t>
            </a:r>
            <a:r>
              <a:rPr lang="nb-NO" dirty="0" smtClean="0"/>
              <a:t> </a:t>
            </a:r>
            <a:r>
              <a:rPr lang="nb-NO" dirty="0" err="1" smtClean="0"/>
              <a:t>debates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3 Scandinavian </a:t>
            </a:r>
            <a:r>
              <a:rPr lang="nb-NO" dirty="0" err="1" smtClean="0"/>
              <a:t>countries</a:t>
            </a:r>
            <a:endParaRPr lang="nb-NO" dirty="0" smtClean="0"/>
          </a:p>
          <a:p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migration</a:t>
            </a:r>
            <a:r>
              <a:rPr lang="nb-NO" dirty="0" smtClean="0"/>
              <a:t> is and </a:t>
            </a:r>
            <a:r>
              <a:rPr lang="nb-NO" dirty="0" err="1" smtClean="0"/>
              <a:t>entails</a:t>
            </a:r>
            <a:endParaRPr lang="nb-NO" dirty="0" smtClean="0"/>
          </a:p>
          <a:p>
            <a:r>
              <a:rPr lang="nb-NO" dirty="0" err="1" smtClean="0"/>
              <a:t>Contribute</a:t>
            </a:r>
            <a:r>
              <a:rPr lang="nb-NO" dirty="0" smtClean="0"/>
              <a:t> to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liberal </a:t>
            </a:r>
            <a:r>
              <a:rPr lang="nb-NO" dirty="0" err="1" smtClean="0"/>
              <a:t>democracies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and </a:t>
            </a:r>
            <a:r>
              <a:rPr lang="nb-NO" dirty="0" err="1" smtClean="0"/>
              <a:t>especially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role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sphere</a:t>
            </a:r>
            <a:endParaRPr lang="nb-NO" dirty="0"/>
          </a:p>
        </p:txBody>
      </p:sp>
      <p:pic>
        <p:nvPicPr>
          <p:cNvPr id="5" name="Picture 2" descr="candinavia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66" y="1825625"/>
            <a:ext cx="51724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6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More </a:t>
            </a:r>
            <a:r>
              <a:rPr lang="nb-NO" dirty="0" err="1" smtClean="0"/>
              <a:t>specifically</a:t>
            </a:r>
            <a:r>
              <a:rPr lang="nb-NO" dirty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– 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understanding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endParaRPr lang="nb-NO" dirty="0"/>
          </a:p>
          <a:p>
            <a:r>
              <a:rPr lang="nb-NO" dirty="0"/>
              <a:t>(a)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b="1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role</a:t>
            </a:r>
            <a:r>
              <a:rPr lang="nb-NO" dirty="0" smtClean="0"/>
              <a:t> </a:t>
            </a:r>
            <a:r>
              <a:rPr lang="nb-NO" dirty="0"/>
              <a:t>and nature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nation-state</a:t>
            </a:r>
            <a:r>
              <a:rPr lang="nb-NO" dirty="0"/>
              <a:t>, </a:t>
            </a:r>
          </a:p>
          <a:p>
            <a:r>
              <a:rPr lang="nb-NO" dirty="0"/>
              <a:t>(b)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b="1" dirty="0" err="1"/>
              <a:t>cultural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sphere</a:t>
            </a:r>
            <a:r>
              <a:rPr lang="nb-NO" dirty="0"/>
              <a:t>, </a:t>
            </a:r>
          </a:p>
          <a:p>
            <a:r>
              <a:rPr lang="nb-NO" dirty="0"/>
              <a:t>c)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discourse</a:t>
            </a:r>
            <a:r>
              <a:rPr lang="nb-NO" dirty="0"/>
              <a:t> in </a:t>
            </a:r>
            <a:r>
              <a:rPr lang="nb-NO" dirty="0" err="1"/>
              <a:t>relation</a:t>
            </a:r>
            <a:r>
              <a:rPr lang="nb-NO" dirty="0"/>
              <a:t> to </a:t>
            </a:r>
            <a:r>
              <a:rPr lang="nb-NO" b="1" dirty="0" err="1"/>
              <a:t>political</a:t>
            </a:r>
            <a:r>
              <a:rPr lang="nb-NO" b="1" dirty="0"/>
              <a:t> </a:t>
            </a:r>
            <a:r>
              <a:rPr lang="nb-NO" b="1" dirty="0" err="1"/>
              <a:t>decision-making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58161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 ”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packages</a:t>
            </a:r>
            <a:r>
              <a:rPr lang="nb-NO" dirty="0" smtClean="0"/>
              <a:t>” –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WP1  </a:t>
            </a:r>
            <a:r>
              <a:rPr lang="en-GB" dirty="0" smtClean="0"/>
              <a:t>- the </a:t>
            </a:r>
            <a:r>
              <a:rPr lang="en-GB" dirty="0"/>
              <a:t>comprehensive quantitative </a:t>
            </a:r>
            <a:r>
              <a:rPr lang="en-GB" b="1" dirty="0"/>
              <a:t>content analysis </a:t>
            </a:r>
            <a:r>
              <a:rPr lang="en-GB" dirty="0"/>
              <a:t>of key newspapers and TV channels in peak years for public debate on the issue and </a:t>
            </a:r>
            <a:r>
              <a:rPr lang="en-GB" dirty="0" smtClean="0"/>
              <a:t>also </a:t>
            </a:r>
            <a:r>
              <a:rPr lang="en-GB" dirty="0"/>
              <a:t>qualitative analyses of a strategic sample of a variety of texts including fiction; </a:t>
            </a:r>
            <a:endParaRPr lang="nb-NO" dirty="0"/>
          </a:p>
          <a:p>
            <a:pPr lvl="0"/>
            <a:r>
              <a:rPr lang="en-GB" dirty="0"/>
              <a:t>WP 2 is to do a systematic </a:t>
            </a:r>
            <a:r>
              <a:rPr lang="en-GB" b="1" dirty="0"/>
              <a:t>evaluation</a:t>
            </a:r>
            <a:r>
              <a:rPr lang="en-GB" dirty="0"/>
              <a:t> of mediated public discourse based in normative theories of public deliberation; </a:t>
            </a:r>
            <a:endParaRPr lang="nb-NO" dirty="0"/>
          </a:p>
          <a:p>
            <a:pPr lvl="0"/>
            <a:r>
              <a:rPr lang="en-GB" dirty="0"/>
              <a:t>WP3 is to investigate </a:t>
            </a:r>
            <a:r>
              <a:rPr lang="en-GB" b="1" dirty="0"/>
              <a:t>relations between mediated public discourse an attitudes and understandings among the public</a:t>
            </a:r>
            <a:r>
              <a:rPr lang="en-GB" dirty="0"/>
              <a:t> </a:t>
            </a:r>
            <a:r>
              <a:rPr lang="en-GB" dirty="0" smtClean="0"/>
              <a:t>through </a:t>
            </a:r>
            <a:r>
              <a:rPr lang="en-GB" dirty="0"/>
              <a:t>subprojects, one of which deals with </a:t>
            </a:r>
            <a:r>
              <a:rPr lang="en-GB" b="1" dirty="0"/>
              <a:t>online media</a:t>
            </a:r>
            <a:r>
              <a:rPr lang="en-GB" dirty="0"/>
              <a:t>; </a:t>
            </a:r>
            <a:endParaRPr lang="nb-NO" dirty="0"/>
          </a:p>
          <a:p>
            <a:pPr lvl="0"/>
            <a:r>
              <a:rPr lang="en-GB" dirty="0"/>
              <a:t>WP4 is to study </a:t>
            </a:r>
            <a:r>
              <a:rPr lang="en-GB" b="1" dirty="0"/>
              <a:t>relations between mediated public discourse and political decision-making</a:t>
            </a:r>
            <a:r>
              <a:rPr lang="en-GB" dirty="0"/>
              <a:t>, while </a:t>
            </a:r>
            <a:endParaRPr lang="nb-NO" dirty="0"/>
          </a:p>
          <a:p>
            <a:pPr lvl="0"/>
            <a:r>
              <a:rPr lang="en-GB" dirty="0"/>
              <a:t>WP5 will </a:t>
            </a:r>
            <a:r>
              <a:rPr lang="en-GB" dirty="0" smtClean="0"/>
              <a:t>assess </a:t>
            </a:r>
            <a:r>
              <a:rPr lang="en-GB" b="1" dirty="0" smtClean="0"/>
              <a:t>explanatory factors and implications for public sphere theory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84476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/>
              <a:t>,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/>
              <a:t>1,5 </a:t>
            </a:r>
            <a:r>
              <a:rPr lang="nb-NO" dirty="0" err="1"/>
              <a:t>years</a:t>
            </a:r>
            <a:r>
              <a:rPr lang="nb-NO" dirty="0"/>
              <a:t>?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8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5902</TotalTime>
  <Words>870</Words>
  <Application>Microsoft Macintosh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Office-tema</vt:lpstr>
      <vt:lpstr>HOW ARE WE DOING?</vt:lpstr>
      <vt:lpstr>1st Summer Symposium: Solstrand Fjord Hotel, August 2016</vt:lpstr>
      <vt:lpstr>1st Winter Symposium: Hotel Neptun, Bergen</vt:lpstr>
      <vt:lpstr>2nd Summer Symposium: Maison des Sciences de l’Homme (MSH) - Paris</vt:lpstr>
      <vt:lpstr>2nd Winter Symposium: Helsinki Collegium for Advanced Studies</vt:lpstr>
      <vt:lpstr>What SCANPUB is supposed to do</vt:lpstr>
      <vt:lpstr>More specifically also – </vt:lpstr>
      <vt:lpstr>5 ”work packages” –</vt:lpstr>
      <vt:lpstr>So where are we now,  after 1,5 years?</vt:lpstr>
      <vt:lpstr>WP 1: Quantitative &amp; qualitative content analysis</vt:lpstr>
      <vt:lpstr>WP2: Systematic evaluation of public discourse in light of deliberative ideals</vt:lpstr>
      <vt:lpstr>WP3: Mediated public discourse and the public’s opinions and attitudes; including online media</vt:lpstr>
      <vt:lpstr>WP 4: Mediated public discourse and political decision-making  </vt:lpstr>
      <vt:lpstr>WP5: Explanatory factors and implications for public sphere theory </vt:lpstr>
      <vt:lpstr>Intensive 2-day seminar on democratic theory, Les Arcs-sur-Argens, September 2017</vt:lpstr>
      <vt:lpstr>Future ways of working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 WE DOING?</dc:title>
  <dc:creator>Jostein Gripsrud</dc:creator>
  <cp:lastModifiedBy>Jostein Gripsrud</cp:lastModifiedBy>
  <cp:revision>5</cp:revision>
  <dcterms:created xsi:type="dcterms:W3CDTF">2018-01-19T17:04:58Z</dcterms:created>
  <dcterms:modified xsi:type="dcterms:W3CDTF">2018-01-23T20:40:50Z</dcterms:modified>
</cp:coreProperties>
</file>